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9" r:id="rId2"/>
    <p:sldId id="257" r:id="rId3"/>
    <p:sldId id="260" r:id="rId4"/>
    <p:sldId id="258" r:id="rId5"/>
    <p:sldId id="263" r:id="rId6"/>
    <p:sldId id="262" r:id="rId7"/>
    <p:sldId id="264" r:id="rId8"/>
    <p:sldId id="265" r:id="rId9"/>
    <p:sldId id="266" r:id="rId10"/>
    <p:sldId id="267" r:id="rId11"/>
    <p:sldId id="269" r:id="rId12"/>
    <p:sldId id="272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2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D2FFE-4469-420A-9959-ACC1DDF2B294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5C7AB-F51D-4B60-963D-8FA73BE6D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92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5C7AB-F51D-4B60-963D-8FA73BE6D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367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5C7AB-F51D-4B60-963D-8FA73BE6D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44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5C7AB-F51D-4B60-963D-8FA73BE6D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091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5C7AB-F51D-4B60-963D-8FA73BE6D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99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Express significance differently and add </a:t>
            </a:r>
            <a:r>
              <a:rPr lang="en-US"/>
              <a:t>actionable steps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5C7AB-F51D-4B60-963D-8FA73BE6D1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00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BB21E-41DE-497D-9907-2329E39C25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D9D689-DF97-409E-90DF-B79F339DC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B84A9-047E-4FF5-ACEA-07CB7F06D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8FCB5-8A95-4E8E-9A48-A8131DC45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418B5-CE25-4C19-9295-16A08A209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18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5AD62-7A7E-4A02-9EB0-051E1A8E7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390DC7-B017-46AA-B1B2-C353182C92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3531B-05D6-4F2D-85AC-D5C95F7C3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63BAA-C86B-4A9D-AA64-7ADFFBF39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B3E4D-710B-4543-9921-D52D5B12E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439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67D494-3E35-4DB1-BC2D-3F47EF0E6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6F6C94-2742-4E6B-BB1E-1EB6D898C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C3057-B531-4FAD-B770-384B8EE9E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28146-BA79-4DB9-9307-223367C2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2F1FC-2BE1-45D1-BF3F-40C086A19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169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78363-D43D-4488-A095-EB366284B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E283B-D556-499A-9725-9E2F5AF96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840D9-AB3E-48EA-AE9E-2C76CAF3D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EB778-31CD-441D-BA93-C9B167B05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9B6DA-37E2-47FC-9A42-D1A8EC750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0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26B62-4B5F-4472-AE0D-9249B150E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5D90D9-775C-47DC-A729-453FA3131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1764B-F794-43FE-9796-029B3CC52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4E9A3-3064-4782-9ADA-AC3CFE937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0E0D6-03A0-4DCF-B183-C73AEBE3F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328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9129C-E3A8-478C-8C33-5A21830EF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905F7-10D2-41D1-90F9-4C3CA0FFE1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C96C2B-D9B7-4534-AE6B-661F1D84AE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94A6C-9958-4005-BC29-0F76179A3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31C65-76D5-42C8-8907-A0C00ADA9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E3753A-9DC6-42CE-B653-8C4EF4958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353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DB9B4-A1A9-4EFA-B671-3FFA0BE75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28BAD-EF00-4B20-B144-EB7E68AE0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0C250C-C0C3-42D0-96E4-829BDE7C4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BC5504-45A2-4F78-9FE5-8FAFDE49C6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276A4-7920-4C0B-8719-23340A68A1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926E03-F6E4-4C7B-A1C9-097EB0862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7E8A17-37D2-4331-8F25-E0584B5B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3AFDE2-02D2-41D8-B7AB-9DA8F577B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20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433A0-CF5D-48A5-A2D5-C3385CD09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DDB1E9-3F43-4795-8482-9E9E715C2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7C11C5-0685-4BF3-BC6F-B2205319A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544607-914F-46C0-9873-F6A02C2FC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65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B759A-DB20-42A4-AED2-40FAE934E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52973D-5399-4E5C-9D74-DB596B595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78A58-A2FB-43C9-BB8C-17BC0E62F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750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BDCC1-BB76-42A4-997D-476309F6A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CAB3C-6D8F-49D9-A4C9-7AC69069F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55BAE-0476-42B6-8D27-C11C6E4F1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AAB1D-416E-41E8-8051-7CD89B4E6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90D22-2F17-4CBC-9A8B-D6B2E8F9D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6717C-2DBF-48F6-85D0-C89A20159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339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B79E5-85A3-42FF-A200-8215F6F58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13A3-72D8-4D0F-9ADD-CB9796413C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B0692-8EA0-4B58-AFD8-F28B18F0B8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298B20-F372-4680-9EA9-01C236F47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27D73-0F22-4B7A-817A-521134136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7FAB04-A9D7-4B7C-854E-26F12872B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646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82E771-C93F-460F-A085-BEA22E07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9CF21-6082-4B0F-9C5E-2BE13D29B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29C09-C725-4BC7-B639-8CB23CA229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76664-9A93-4ED4-8C58-038A5DED2FD9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F919D-9E41-42CE-8B4C-A9497FF82D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CE8B0-2DD1-451A-9540-07AD32CB60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59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9A383-8BDE-48A1-B6A2-90621F1DF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7" y="2014431"/>
            <a:ext cx="4645250" cy="1324856"/>
          </a:xfrm>
        </p:spPr>
        <p:txBody>
          <a:bodyPr anchor="b">
            <a:normAutofit/>
          </a:bodyPr>
          <a:lstStyle/>
          <a:p>
            <a:r>
              <a:rPr lang="en-US" sz="4000" b="1" dirty="0"/>
              <a:t>Module 3 Project Executive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60B147-4DBC-40D8-929E-BAE6E49C8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r>
              <a:rPr lang="en-US" sz="2000" dirty="0"/>
              <a:t>By: Darius Fuller</a:t>
            </a:r>
          </a:p>
          <a:p>
            <a:r>
              <a:rPr lang="en-US" sz="2000" dirty="0"/>
              <a:t>Part-time cohort 10/7/19</a:t>
            </a:r>
          </a:p>
        </p:txBody>
      </p:sp>
      <p:sp>
        <p:nvSpPr>
          <p:cNvPr id="15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2F294-7E0D-4493-8D60-603A365312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244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27252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87A6B3-F806-4004-AA51-F4B3A5F5B9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761" b="2506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A7ABBE-A5CC-4CAD-8068-87E061661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03512"/>
            <a:ext cx="9144000" cy="109839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B98CF-BFEC-47BC-AC0A-FE24BD39C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1519418"/>
            <a:ext cx="9144000" cy="483507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u="sng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Q1:</a:t>
            </a:r>
            <a:r>
              <a:rPr lang="en-US" dirty="0">
                <a:solidFill>
                  <a:srgbClr val="FFFFFF"/>
                </a:solidFill>
              </a:rPr>
              <a:t> Given the levels we found, the company’s policy surrounding discounts </a:t>
            </a:r>
            <a:r>
              <a:rPr lang="en-US" b="1" i="1" dirty="0">
                <a:solidFill>
                  <a:srgbClr val="FFFFFF"/>
                </a:solidFill>
              </a:rPr>
              <a:t>is</a:t>
            </a:r>
            <a:r>
              <a:rPr lang="en-US" dirty="0">
                <a:solidFill>
                  <a:srgbClr val="FFFFFF"/>
                </a:solidFill>
              </a:rPr>
              <a:t> allowing them to send out larger orders on average.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Q2:</a:t>
            </a:r>
            <a:r>
              <a:rPr lang="en-US" dirty="0">
                <a:solidFill>
                  <a:srgbClr val="FFFFFF"/>
                </a:solidFill>
              </a:rPr>
              <a:t>  Considering the discount itself, we cannot say that discounting orders has any effect on revenue generated.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Q3:</a:t>
            </a:r>
            <a:r>
              <a:rPr lang="en-US" dirty="0">
                <a:solidFill>
                  <a:srgbClr val="FFFFFF"/>
                </a:solidFill>
              </a:rPr>
              <a:t> The data was unable to pinpoint any region that orders a </a:t>
            </a:r>
            <a:r>
              <a:rPr lang="en-US" i="1" dirty="0">
                <a:solidFill>
                  <a:srgbClr val="FFFFFF"/>
                </a:solidFill>
              </a:rPr>
              <a:t>significantly</a:t>
            </a:r>
            <a:r>
              <a:rPr lang="en-US" dirty="0">
                <a:solidFill>
                  <a:srgbClr val="FFFFFF"/>
                </a:solidFill>
              </a:rPr>
              <a:t> different amount of product than others. No need to segment greatly.</a:t>
            </a:r>
          </a:p>
        </p:txBody>
      </p:sp>
    </p:spTree>
    <p:extLst>
      <p:ext uri="{BB962C8B-B14F-4D97-AF65-F5344CB8AC3E}">
        <p14:creationId xmlns:p14="http://schemas.microsoft.com/office/powerpoint/2010/main" val="6645612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87A6B3-F806-4004-AA51-F4B3A5F5B9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761" b="2506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A7ABBE-A5CC-4CAD-8068-87E061661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03512"/>
            <a:ext cx="9144000" cy="109839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B98CF-BFEC-47BC-AC0A-FE24BD39C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1519418"/>
            <a:ext cx="9144000" cy="483507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u="sng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u="sng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Q4:</a:t>
            </a:r>
            <a:r>
              <a:rPr lang="en-US" dirty="0">
                <a:solidFill>
                  <a:srgbClr val="FFFFFF"/>
                </a:solidFill>
              </a:rPr>
              <a:t> There is something behind the revenue generated by products with a reorder level of 15 units and those without one. More analysis needed.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Q5:</a:t>
            </a:r>
            <a:r>
              <a:rPr lang="en-US" dirty="0">
                <a:solidFill>
                  <a:srgbClr val="FFFFFF"/>
                </a:solidFill>
              </a:rPr>
              <a:t> Reliably the data shows </a:t>
            </a:r>
            <a:r>
              <a:rPr lang="en-US" b="1" i="1" dirty="0">
                <a:solidFill>
                  <a:srgbClr val="FFFFFF"/>
                </a:solidFill>
              </a:rPr>
              <a:t>no </a:t>
            </a:r>
            <a:r>
              <a:rPr lang="en-US" dirty="0">
                <a:solidFill>
                  <a:srgbClr val="FFFFFF"/>
                </a:solidFill>
              </a:rPr>
              <a:t>significance for sales rep on quantity ordered. However, there is </a:t>
            </a:r>
            <a:r>
              <a:rPr lang="en-US" b="1" i="1" dirty="0">
                <a:solidFill>
                  <a:srgbClr val="FFFFFF"/>
                </a:solidFill>
              </a:rPr>
              <a:t>some</a:t>
            </a:r>
            <a:r>
              <a:rPr lang="en-US" dirty="0">
                <a:solidFill>
                  <a:srgbClr val="FFFFFF"/>
                </a:solidFill>
              </a:rPr>
              <a:t> significance with respect to revenue.</a:t>
            </a:r>
            <a:endParaRPr lang="en-US" u="sn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5337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87A6B3-F806-4004-AA51-F4B3A5F5B9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8761" b="2506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A7ABBE-A5CC-4CAD-8068-87E061661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03512"/>
            <a:ext cx="9144000" cy="109839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Future stuff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B98CF-BFEC-47BC-AC0A-FE24BD39C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1519418"/>
            <a:ext cx="9144000" cy="483507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u="sng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u="sng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Q4:</a:t>
            </a:r>
            <a:r>
              <a:rPr lang="en-US" dirty="0">
                <a:solidFill>
                  <a:srgbClr val="FFFFFF"/>
                </a:solidFill>
              </a:rPr>
              <a:t> There is something behind the revenue generated by products with a reorder level of 15 units and those without one. More analysis needed.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Q5:</a:t>
            </a:r>
            <a:r>
              <a:rPr lang="en-US" dirty="0">
                <a:solidFill>
                  <a:srgbClr val="FFFFFF"/>
                </a:solidFill>
              </a:rPr>
              <a:t> Reliably the data shows </a:t>
            </a:r>
            <a:r>
              <a:rPr lang="en-US" b="1" i="1" dirty="0">
                <a:solidFill>
                  <a:srgbClr val="FFFFFF"/>
                </a:solidFill>
              </a:rPr>
              <a:t>no </a:t>
            </a:r>
            <a:r>
              <a:rPr lang="en-US" dirty="0">
                <a:solidFill>
                  <a:srgbClr val="FFFFFF"/>
                </a:solidFill>
              </a:rPr>
              <a:t>significance for sales rep on quantity ordered. However, there is </a:t>
            </a:r>
            <a:r>
              <a:rPr lang="en-US" b="1" i="1" dirty="0">
                <a:solidFill>
                  <a:srgbClr val="FFFFFF"/>
                </a:solidFill>
              </a:rPr>
              <a:t>some</a:t>
            </a:r>
            <a:r>
              <a:rPr lang="en-US" dirty="0">
                <a:solidFill>
                  <a:srgbClr val="FFFFFF"/>
                </a:solidFill>
              </a:rPr>
              <a:t> significance with respect to revenue.</a:t>
            </a:r>
            <a:endParaRPr lang="en-US" u="sn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5723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B3A889-90F1-4549-B77D-A21F3AF5CD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022" r="1" b="3335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77CCE3-D62E-49F6-BAFE-D91294F4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072665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7186D0-1806-4FC6-AACA-CAA784A5E3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88"/>
          <a:stretch/>
        </p:blipFill>
        <p:spPr>
          <a:xfrm>
            <a:off x="20" y="10"/>
            <a:ext cx="6176054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3CBE267-1877-479F-82F0-E4BAA5BC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454423" y="0"/>
            <a:ext cx="9737577" cy="6858478"/>
          </a:xfrm>
          <a:custGeom>
            <a:avLst/>
            <a:gdLst>
              <a:gd name="connsiteX0" fmla="*/ 0 w 9737577"/>
              <a:gd name="connsiteY0" fmla="*/ 0 h 6858478"/>
              <a:gd name="connsiteX1" fmla="*/ 268876 w 9737577"/>
              <a:gd name="connsiteY1" fmla="*/ 0 h 6858478"/>
              <a:gd name="connsiteX2" fmla="*/ 1554480 w 9737577"/>
              <a:gd name="connsiteY2" fmla="*/ 0 h 6858478"/>
              <a:gd name="connsiteX3" fmla="*/ 5489397 w 9737577"/>
              <a:gd name="connsiteY3" fmla="*/ 0 h 6858478"/>
              <a:gd name="connsiteX4" fmla="*/ 6555625 w 9737577"/>
              <a:gd name="connsiteY4" fmla="*/ 0 h 6858478"/>
              <a:gd name="connsiteX5" fmla="*/ 6561202 w 9737577"/>
              <a:gd name="connsiteY5" fmla="*/ 0 h 6858478"/>
              <a:gd name="connsiteX6" fmla="*/ 9737577 w 9737577"/>
              <a:gd name="connsiteY6" fmla="*/ 6858478 h 6858478"/>
              <a:gd name="connsiteX7" fmla="*/ 2313022 w 9737577"/>
              <a:gd name="connsiteY7" fmla="*/ 6858478 h 6858478"/>
              <a:gd name="connsiteX8" fmla="*/ 2313282 w 9737577"/>
              <a:gd name="connsiteY8" fmla="*/ 6857916 h 6858478"/>
              <a:gd name="connsiteX9" fmla="*/ 1554480 w 9737577"/>
              <a:gd name="connsiteY9" fmla="*/ 6857916 h 6858478"/>
              <a:gd name="connsiteX10" fmla="*/ 1554480 w 9737577"/>
              <a:gd name="connsiteY10" fmla="*/ 6858000 h 6858478"/>
              <a:gd name="connsiteX11" fmla="*/ 0 w 9737577"/>
              <a:gd name="connsiteY11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37577" h="6858478">
                <a:moveTo>
                  <a:pt x="0" y="0"/>
                </a:moveTo>
                <a:lnTo>
                  <a:pt x="268876" y="0"/>
                </a:lnTo>
                <a:lnTo>
                  <a:pt x="1554480" y="0"/>
                </a:lnTo>
                <a:lnTo>
                  <a:pt x="5489397" y="0"/>
                </a:lnTo>
                <a:lnTo>
                  <a:pt x="6555625" y="0"/>
                </a:lnTo>
                <a:lnTo>
                  <a:pt x="6561202" y="0"/>
                </a:lnTo>
                <a:lnTo>
                  <a:pt x="9737577" y="6858478"/>
                </a:lnTo>
                <a:lnTo>
                  <a:pt x="2313022" y="6858478"/>
                </a:lnTo>
                <a:lnTo>
                  <a:pt x="2313282" y="6857916"/>
                </a:lnTo>
                <a:lnTo>
                  <a:pt x="1554480" y="6857916"/>
                </a:lnTo>
                <a:lnTo>
                  <a:pt x="15544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EA12E3-1C9E-43D7-ABCC-C16A6ED4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883049" y="0"/>
            <a:ext cx="9308951" cy="6858478"/>
          </a:xfrm>
          <a:custGeom>
            <a:avLst/>
            <a:gdLst>
              <a:gd name="connsiteX0" fmla="*/ 0 w 9308951"/>
              <a:gd name="connsiteY0" fmla="*/ 0 h 6858478"/>
              <a:gd name="connsiteX1" fmla="*/ 838200 w 9308951"/>
              <a:gd name="connsiteY1" fmla="*/ 0 h 6858478"/>
              <a:gd name="connsiteX2" fmla="*/ 838200 w 9308951"/>
              <a:gd name="connsiteY2" fmla="*/ 479 h 6858478"/>
              <a:gd name="connsiteX3" fmla="*/ 1230899 w 9308951"/>
              <a:gd name="connsiteY3" fmla="*/ 479 h 6858478"/>
              <a:gd name="connsiteX4" fmla="*/ 1230899 w 9308951"/>
              <a:gd name="connsiteY4" fmla="*/ 0 h 6858478"/>
              <a:gd name="connsiteX5" fmla="*/ 5060771 w 9308951"/>
              <a:gd name="connsiteY5" fmla="*/ 0 h 6858478"/>
              <a:gd name="connsiteX6" fmla="*/ 6126999 w 9308951"/>
              <a:gd name="connsiteY6" fmla="*/ 0 h 6858478"/>
              <a:gd name="connsiteX7" fmla="*/ 6132576 w 9308951"/>
              <a:gd name="connsiteY7" fmla="*/ 0 h 6858478"/>
              <a:gd name="connsiteX8" fmla="*/ 9308951 w 9308951"/>
              <a:gd name="connsiteY8" fmla="*/ 6858478 h 6858478"/>
              <a:gd name="connsiteX9" fmla="*/ 1884396 w 9308951"/>
              <a:gd name="connsiteY9" fmla="*/ 6858478 h 6858478"/>
              <a:gd name="connsiteX10" fmla="*/ 1884656 w 9308951"/>
              <a:gd name="connsiteY10" fmla="*/ 6857916 h 6858478"/>
              <a:gd name="connsiteX11" fmla="*/ 1230899 w 9308951"/>
              <a:gd name="connsiteY11" fmla="*/ 6857916 h 6858478"/>
              <a:gd name="connsiteX12" fmla="*/ 1230899 w 9308951"/>
              <a:gd name="connsiteY12" fmla="*/ 6858478 h 6858478"/>
              <a:gd name="connsiteX13" fmla="*/ 651890 w 9308951"/>
              <a:gd name="connsiteY13" fmla="*/ 6858478 h 6858478"/>
              <a:gd name="connsiteX14" fmla="*/ 651890 w 9308951"/>
              <a:gd name="connsiteY14" fmla="*/ 6858000 h 6858478"/>
              <a:gd name="connsiteX15" fmla="*/ 0 w 9308951"/>
              <a:gd name="connsiteY15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308951" h="6858478">
                <a:moveTo>
                  <a:pt x="0" y="0"/>
                </a:moveTo>
                <a:lnTo>
                  <a:pt x="838200" y="0"/>
                </a:lnTo>
                <a:lnTo>
                  <a:pt x="838200" y="479"/>
                </a:lnTo>
                <a:lnTo>
                  <a:pt x="1230899" y="479"/>
                </a:lnTo>
                <a:lnTo>
                  <a:pt x="1230899" y="0"/>
                </a:lnTo>
                <a:lnTo>
                  <a:pt x="5060771" y="0"/>
                </a:lnTo>
                <a:lnTo>
                  <a:pt x="6126999" y="0"/>
                </a:lnTo>
                <a:lnTo>
                  <a:pt x="6132576" y="0"/>
                </a:lnTo>
                <a:lnTo>
                  <a:pt x="9308951" y="6858478"/>
                </a:lnTo>
                <a:lnTo>
                  <a:pt x="1884396" y="6858478"/>
                </a:lnTo>
                <a:lnTo>
                  <a:pt x="1884656" y="6857916"/>
                </a:lnTo>
                <a:lnTo>
                  <a:pt x="1230899" y="6857916"/>
                </a:lnTo>
                <a:lnTo>
                  <a:pt x="1230899" y="6858478"/>
                </a:lnTo>
                <a:lnTo>
                  <a:pt x="651890" y="6858478"/>
                </a:lnTo>
                <a:lnTo>
                  <a:pt x="6518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7DE91-8195-4792-84AA-1C0EDCF56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943" y="365125"/>
            <a:ext cx="544285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Target(s)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EBE13-47A2-4A93-B54B-1EE6B1E6A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0943" y="2022601"/>
            <a:ext cx="5442856" cy="4154361"/>
          </a:xfrm>
        </p:spPr>
        <p:txBody>
          <a:bodyPr>
            <a:normAutofit/>
          </a:bodyPr>
          <a:lstStyle/>
          <a:p>
            <a:r>
              <a:rPr lang="en-US" sz="2000" dirty="0"/>
              <a:t>Query the database to retrieve the necessary data to do a statistical analysis.</a:t>
            </a:r>
          </a:p>
          <a:p>
            <a:r>
              <a:rPr lang="en-US" sz="2000" dirty="0"/>
              <a:t>Arrange the data in a useful manner using Python.</a:t>
            </a:r>
          </a:p>
          <a:p>
            <a:r>
              <a:rPr lang="en-US" sz="2000" dirty="0"/>
              <a:t>Use hypothesis testing to verify any differences among the data.</a:t>
            </a:r>
          </a:p>
          <a:p>
            <a:r>
              <a:rPr lang="en-US" sz="2000" dirty="0"/>
              <a:t>Find useful information to the company per the results</a:t>
            </a:r>
          </a:p>
        </p:txBody>
      </p:sp>
    </p:spTree>
    <p:extLst>
      <p:ext uri="{BB962C8B-B14F-4D97-AF65-F5344CB8AC3E}">
        <p14:creationId xmlns:p14="http://schemas.microsoft.com/office/powerpoint/2010/main" val="10732818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7186D0-1806-4FC6-AACA-CAA784A5E3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88"/>
          <a:stretch/>
        </p:blipFill>
        <p:spPr>
          <a:xfrm>
            <a:off x="20" y="10"/>
            <a:ext cx="6176054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3CBE267-1877-479F-82F0-E4BAA5BC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454423" y="0"/>
            <a:ext cx="9737577" cy="6858478"/>
          </a:xfrm>
          <a:custGeom>
            <a:avLst/>
            <a:gdLst>
              <a:gd name="connsiteX0" fmla="*/ 0 w 9737577"/>
              <a:gd name="connsiteY0" fmla="*/ 0 h 6858478"/>
              <a:gd name="connsiteX1" fmla="*/ 268876 w 9737577"/>
              <a:gd name="connsiteY1" fmla="*/ 0 h 6858478"/>
              <a:gd name="connsiteX2" fmla="*/ 1554480 w 9737577"/>
              <a:gd name="connsiteY2" fmla="*/ 0 h 6858478"/>
              <a:gd name="connsiteX3" fmla="*/ 5489397 w 9737577"/>
              <a:gd name="connsiteY3" fmla="*/ 0 h 6858478"/>
              <a:gd name="connsiteX4" fmla="*/ 6555625 w 9737577"/>
              <a:gd name="connsiteY4" fmla="*/ 0 h 6858478"/>
              <a:gd name="connsiteX5" fmla="*/ 6561202 w 9737577"/>
              <a:gd name="connsiteY5" fmla="*/ 0 h 6858478"/>
              <a:gd name="connsiteX6" fmla="*/ 9737577 w 9737577"/>
              <a:gd name="connsiteY6" fmla="*/ 6858478 h 6858478"/>
              <a:gd name="connsiteX7" fmla="*/ 2313022 w 9737577"/>
              <a:gd name="connsiteY7" fmla="*/ 6858478 h 6858478"/>
              <a:gd name="connsiteX8" fmla="*/ 2313282 w 9737577"/>
              <a:gd name="connsiteY8" fmla="*/ 6857916 h 6858478"/>
              <a:gd name="connsiteX9" fmla="*/ 1554480 w 9737577"/>
              <a:gd name="connsiteY9" fmla="*/ 6857916 h 6858478"/>
              <a:gd name="connsiteX10" fmla="*/ 1554480 w 9737577"/>
              <a:gd name="connsiteY10" fmla="*/ 6858000 h 6858478"/>
              <a:gd name="connsiteX11" fmla="*/ 0 w 9737577"/>
              <a:gd name="connsiteY11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37577" h="6858478">
                <a:moveTo>
                  <a:pt x="0" y="0"/>
                </a:moveTo>
                <a:lnTo>
                  <a:pt x="268876" y="0"/>
                </a:lnTo>
                <a:lnTo>
                  <a:pt x="1554480" y="0"/>
                </a:lnTo>
                <a:lnTo>
                  <a:pt x="5489397" y="0"/>
                </a:lnTo>
                <a:lnTo>
                  <a:pt x="6555625" y="0"/>
                </a:lnTo>
                <a:lnTo>
                  <a:pt x="6561202" y="0"/>
                </a:lnTo>
                <a:lnTo>
                  <a:pt x="9737577" y="6858478"/>
                </a:lnTo>
                <a:lnTo>
                  <a:pt x="2313022" y="6858478"/>
                </a:lnTo>
                <a:lnTo>
                  <a:pt x="2313282" y="6857916"/>
                </a:lnTo>
                <a:lnTo>
                  <a:pt x="1554480" y="6857916"/>
                </a:lnTo>
                <a:lnTo>
                  <a:pt x="15544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EA12E3-1C9E-43D7-ABCC-C16A6ED4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883049" y="0"/>
            <a:ext cx="9308951" cy="6858478"/>
          </a:xfrm>
          <a:custGeom>
            <a:avLst/>
            <a:gdLst>
              <a:gd name="connsiteX0" fmla="*/ 0 w 9308951"/>
              <a:gd name="connsiteY0" fmla="*/ 0 h 6858478"/>
              <a:gd name="connsiteX1" fmla="*/ 838200 w 9308951"/>
              <a:gd name="connsiteY1" fmla="*/ 0 h 6858478"/>
              <a:gd name="connsiteX2" fmla="*/ 838200 w 9308951"/>
              <a:gd name="connsiteY2" fmla="*/ 479 h 6858478"/>
              <a:gd name="connsiteX3" fmla="*/ 1230899 w 9308951"/>
              <a:gd name="connsiteY3" fmla="*/ 479 h 6858478"/>
              <a:gd name="connsiteX4" fmla="*/ 1230899 w 9308951"/>
              <a:gd name="connsiteY4" fmla="*/ 0 h 6858478"/>
              <a:gd name="connsiteX5" fmla="*/ 5060771 w 9308951"/>
              <a:gd name="connsiteY5" fmla="*/ 0 h 6858478"/>
              <a:gd name="connsiteX6" fmla="*/ 6126999 w 9308951"/>
              <a:gd name="connsiteY6" fmla="*/ 0 h 6858478"/>
              <a:gd name="connsiteX7" fmla="*/ 6132576 w 9308951"/>
              <a:gd name="connsiteY7" fmla="*/ 0 h 6858478"/>
              <a:gd name="connsiteX8" fmla="*/ 9308951 w 9308951"/>
              <a:gd name="connsiteY8" fmla="*/ 6858478 h 6858478"/>
              <a:gd name="connsiteX9" fmla="*/ 1884396 w 9308951"/>
              <a:gd name="connsiteY9" fmla="*/ 6858478 h 6858478"/>
              <a:gd name="connsiteX10" fmla="*/ 1884656 w 9308951"/>
              <a:gd name="connsiteY10" fmla="*/ 6857916 h 6858478"/>
              <a:gd name="connsiteX11" fmla="*/ 1230899 w 9308951"/>
              <a:gd name="connsiteY11" fmla="*/ 6857916 h 6858478"/>
              <a:gd name="connsiteX12" fmla="*/ 1230899 w 9308951"/>
              <a:gd name="connsiteY12" fmla="*/ 6858478 h 6858478"/>
              <a:gd name="connsiteX13" fmla="*/ 651890 w 9308951"/>
              <a:gd name="connsiteY13" fmla="*/ 6858478 h 6858478"/>
              <a:gd name="connsiteX14" fmla="*/ 651890 w 9308951"/>
              <a:gd name="connsiteY14" fmla="*/ 6858000 h 6858478"/>
              <a:gd name="connsiteX15" fmla="*/ 0 w 9308951"/>
              <a:gd name="connsiteY15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308951" h="6858478">
                <a:moveTo>
                  <a:pt x="0" y="0"/>
                </a:moveTo>
                <a:lnTo>
                  <a:pt x="838200" y="0"/>
                </a:lnTo>
                <a:lnTo>
                  <a:pt x="838200" y="479"/>
                </a:lnTo>
                <a:lnTo>
                  <a:pt x="1230899" y="479"/>
                </a:lnTo>
                <a:lnTo>
                  <a:pt x="1230899" y="0"/>
                </a:lnTo>
                <a:lnTo>
                  <a:pt x="5060771" y="0"/>
                </a:lnTo>
                <a:lnTo>
                  <a:pt x="6126999" y="0"/>
                </a:lnTo>
                <a:lnTo>
                  <a:pt x="6132576" y="0"/>
                </a:lnTo>
                <a:lnTo>
                  <a:pt x="9308951" y="6858478"/>
                </a:lnTo>
                <a:lnTo>
                  <a:pt x="1884396" y="6858478"/>
                </a:lnTo>
                <a:lnTo>
                  <a:pt x="1884656" y="6857916"/>
                </a:lnTo>
                <a:lnTo>
                  <a:pt x="1230899" y="6857916"/>
                </a:lnTo>
                <a:lnTo>
                  <a:pt x="1230899" y="6858478"/>
                </a:lnTo>
                <a:lnTo>
                  <a:pt x="651890" y="6858478"/>
                </a:lnTo>
                <a:lnTo>
                  <a:pt x="6518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7DE91-8195-4792-84AA-1C0EDCF56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943" y="365125"/>
            <a:ext cx="544285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Scope/Database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EBE13-47A2-4A93-B54B-1EE6B1E6A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0943" y="2022601"/>
            <a:ext cx="5442856" cy="4154361"/>
          </a:xfrm>
        </p:spPr>
        <p:txBody>
          <a:bodyPr>
            <a:normAutofit/>
          </a:bodyPr>
          <a:lstStyle/>
          <a:p>
            <a:r>
              <a:rPr lang="en-US" sz="1800" dirty="0"/>
              <a:t>Microsoft Northwind SQL Database</a:t>
            </a:r>
          </a:p>
          <a:p>
            <a:pPr lvl="1"/>
            <a:r>
              <a:rPr lang="en-US" sz="1800" dirty="0"/>
              <a:t>Contains sales and product data for a fictional company</a:t>
            </a:r>
          </a:p>
          <a:p>
            <a:r>
              <a:rPr lang="en-US" sz="1800" dirty="0"/>
              <a:t>Included:</a:t>
            </a:r>
          </a:p>
          <a:p>
            <a:pPr lvl="1"/>
            <a:r>
              <a:rPr lang="en-US" sz="1800" dirty="0"/>
              <a:t>General employee info (personal, location, clients)</a:t>
            </a:r>
          </a:p>
          <a:p>
            <a:pPr lvl="1"/>
            <a:r>
              <a:rPr lang="en-US" sz="1800" dirty="0"/>
              <a:t>Product info (prices, suppliers, categories)</a:t>
            </a:r>
          </a:p>
          <a:p>
            <a:pPr lvl="1"/>
            <a:r>
              <a:rPr lang="en-US" sz="1800" dirty="0"/>
              <a:t>Order info (prices, shipping, salesperson)</a:t>
            </a:r>
          </a:p>
          <a:p>
            <a:pPr lvl="1"/>
            <a:r>
              <a:rPr lang="en-US" sz="1800" dirty="0"/>
              <a:t>Customer info (personal, location, orders)</a:t>
            </a:r>
          </a:p>
          <a:p>
            <a:r>
              <a:rPr lang="en-US" sz="1800" dirty="0"/>
              <a:t>Total of 13 tables!</a:t>
            </a:r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82130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n animal&#10;&#10;Description automatically generated">
            <a:extLst>
              <a:ext uri="{FF2B5EF4-FFF2-40B4-BE49-F238E27FC236}">
                <a16:creationId xmlns:a16="http://schemas.microsoft.com/office/drawing/2014/main" id="{61F459E1-CBEE-436F-9387-3F21FD807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87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AAC60-6310-4020-B37E-B5D7D85CE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b="1" dirty="0"/>
              <a:t>Questions Tested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E97C1-4CCF-4F6B-8AE4-3D1792D45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2"/>
            <a:ext cx="3941499" cy="1206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Does discount amount have a significant effect on the quantity of a product in an order? If so, at what level(s)?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CB4B82-BF18-4AE5-B46F-749D9FC143FC}"/>
              </a:ext>
            </a:extLst>
          </p:cNvPr>
          <p:cNvSpPr txBox="1">
            <a:spLocks/>
          </p:cNvSpPr>
          <p:nvPr/>
        </p:nvSpPr>
        <p:spPr>
          <a:xfrm>
            <a:off x="804672" y="3428761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discounting an order </a:t>
            </a:r>
            <a:r>
              <a:rPr lang="en-US" sz="2000" b="1" dirty="0"/>
              <a:t>does </a:t>
            </a:r>
            <a:r>
              <a:rPr lang="en-US" sz="2000" dirty="0"/>
              <a:t>have an affect on how much is ordered in total.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66A8AC3-2E19-46E7-A9DF-8A62E5857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747" y="1690688"/>
            <a:ext cx="5649574" cy="4041245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C2F8E78-6DBC-4C22-89B1-B6F4912F5D74}"/>
              </a:ext>
            </a:extLst>
          </p:cNvPr>
          <p:cNvSpPr txBox="1">
            <a:spLocks/>
          </p:cNvSpPr>
          <p:nvPr/>
        </p:nvSpPr>
        <p:spPr>
          <a:xfrm>
            <a:off x="804672" y="4814410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Positively too!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The levels: 5%, 15%, 20%, 25%</a:t>
            </a:r>
          </a:p>
        </p:txBody>
      </p:sp>
    </p:spTree>
    <p:extLst>
      <p:ext uri="{BB962C8B-B14F-4D97-AF65-F5344CB8AC3E}">
        <p14:creationId xmlns:p14="http://schemas.microsoft.com/office/powerpoint/2010/main" val="24201601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7186D0-1806-4FC6-AACA-CAA784A5E3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88"/>
          <a:stretch/>
        </p:blipFill>
        <p:spPr>
          <a:xfrm>
            <a:off x="20" y="10"/>
            <a:ext cx="6176054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3CBE267-1877-479F-82F0-E4BAA5BC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454423" y="0"/>
            <a:ext cx="9737577" cy="6858478"/>
          </a:xfrm>
          <a:custGeom>
            <a:avLst/>
            <a:gdLst>
              <a:gd name="connsiteX0" fmla="*/ 0 w 9737577"/>
              <a:gd name="connsiteY0" fmla="*/ 0 h 6858478"/>
              <a:gd name="connsiteX1" fmla="*/ 268876 w 9737577"/>
              <a:gd name="connsiteY1" fmla="*/ 0 h 6858478"/>
              <a:gd name="connsiteX2" fmla="*/ 1554480 w 9737577"/>
              <a:gd name="connsiteY2" fmla="*/ 0 h 6858478"/>
              <a:gd name="connsiteX3" fmla="*/ 5489397 w 9737577"/>
              <a:gd name="connsiteY3" fmla="*/ 0 h 6858478"/>
              <a:gd name="connsiteX4" fmla="*/ 6555625 w 9737577"/>
              <a:gd name="connsiteY4" fmla="*/ 0 h 6858478"/>
              <a:gd name="connsiteX5" fmla="*/ 6561202 w 9737577"/>
              <a:gd name="connsiteY5" fmla="*/ 0 h 6858478"/>
              <a:gd name="connsiteX6" fmla="*/ 9737577 w 9737577"/>
              <a:gd name="connsiteY6" fmla="*/ 6858478 h 6858478"/>
              <a:gd name="connsiteX7" fmla="*/ 2313022 w 9737577"/>
              <a:gd name="connsiteY7" fmla="*/ 6858478 h 6858478"/>
              <a:gd name="connsiteX8" fmla="*/ 2313282 w 9737577"/>
              <a:gd name="connsiteY8" fmla="*/ 6857916 h 6858478"/>
              <a:gd name="connsiteX9" fmla="*/ 1554480 w 9737577"/>
              <a:gd name="connsiteY9" fmla="*/ 6857916 h 6858478"/>
              <a:gd name="connsiteX10" fmla="*/ 1554480 w 9737577"/>
              <a:gd name="connsiteY10" fmla="*/ 6858000 h 6858478"/>
              <a:gd name="connsiteX11" fmla="*/ 0 w 9737577"/>
              <a:gd name="connsiteY11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37577" h="6858478">
                <a:moveTo>
                  <a:pt x="0" y="0"/>
                </a:moveTo>
                <a:lnTo>
                  <a:pt x="268876" y="0"/>
                </a:lnTo>
                <a:lnTo>
                  <a:pt x="1554480" y="0"/>
                </a:lnTo>
                <a:lnTo>
                  <a:pt x="5489397" y="0"/>
                </a:lnTo>
                <a:lnTo>
                  <a:pt x="6555625" y="0"/>
                </a:lnTo>
                <a:lnTo>
                  <a:pt x="6561202" y="0"/>
                </a:lnTo>
                <a:lnTo>
                  <a:pt x="9737577" y="6858478"/>
                </a:lnTo>
                <a:lnTo>
                  <a:pt x="2313022" y="6858478"/>
                </a:lnTo>
                <a:lnTo>
                  <a:pt x="2313282" y="6857916"/>
                </a:lnTo>
                <a:lnTo>
                  <a:pt x="1554480" y="6857916"/>
                </a:lnTo>
                <a:lnTo>
                  <a:pt x="15544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EA12E3-1C9E-43D7-ABCC-C16A6ED4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883049" y="0"/>
            <a:ext cx="9308951" cy="6858478"/>
          </a:xfrm>
          <a:custGeom>
            <a:avLst/>
            <a:gdLst>
              <a:gd name="connsiteX0" fmla="*/ 0 w 9308951"/>
              <a:gd name="connsiteY0" fmla="*/ 0 h 6858478"/>
              <a:gd name="connsiteX1" fmla="*/ 838200 w 9308951"/>
              <a:gd name="connsiteY1" fmla="*/ 0 h 6858478"/>
              <a:gd name="connsiteX2" fmla="*/ 838200 w 9308951"/>
              <a:gd name="connsiteY2" fmla="*/ 479 h 6858478"/>
              <a:gd name="connsiteX3" fmla="*/ 1230899 w 9308951"/>
              <a:gd name="connsiteY3" fmla="*/ 479 h 6858478"/>
              <a:gd name="connsiteX4" fmla="*/ 1230899 w 9308951"/>
              <a:gd name="connsiteY4" fmla="*/ 0 h 6858478"/>
              <a:gd name="connsiteX5" fmla="*/ 5060771 w 9308951"/>
              <a:gd name="connsiteY5" fmla="*/ 0 h 6858478"/>
              <a:gd name="connsiteX6" fmla="*/ 6126999 w 9308951"/>
              <a:gd name="connsiteY6" fmla="*/ 0 h 6858478"/>
              <a:gd name="connsiteX7" fmla="*/ 6132576 w 9308951"/>
              <a:gd name="connsiteY7" fmla="*/ 0 h 6858478"/>
              <a:gd name="connsiteX8" fmla="*/ 9308951 w 9308951"/>
              <a:gd name="connsiteY8" fmla="*/ 6858478 h 6858478"/>
              <a:gd name="connsiteX9" fmla="*/ 1884396 w 9308951"/>
              <a:gd name="connsiteY9" fmla="*/ 6858478 h 6858478"/>
              <a:gd name="connsiteX10" fmla="*/ 1884656 w 9308951"/>
              <a:gd name="connsiteY10" fmla="*/ 6857916 h 6858478"/>
              <a:gd name="connsiteX11" fmla="*/ 1230899 w 9308951"/>
              <a:gd name="connsiteY11" fmla="*/ 6857916 h 6858478"/>
              <a:gd name="connsiteX12" fmla="*/ 1230899 w 9308951"/>
              <a:gd name="connsiteY12" fmla="*/ 6858478 h 6858478"/>
              <a:gd name="connsiteX13" fmla="*/ 651890 w 9308951"/>
              <a:gd name="connsiteY13" fmla="*/ 6858478 h 6858478"/>
              <a:gd name="connsiteX14" fmla="*/ 651890 w 9308951"/>
              <a:gd name="connsiteY14" fmla="*/ 6858000 h 6858478"/>
              <a:gd name="connsiteX15" fmla="*/ 0 w 9308951"/>
              <a:gd name="connsiteY15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308951" h="6858478">
                <a:moveTo>
                  <a:pt x="0" y="0"/>
                </a:moveTo>
                <a:lnTo>
                  <a:pt x="838200" y="0"/>
                </a:lnTo>
                <a:lnTo>
                  <a:pt x="838200" y="479"/>
                </a:lnTo>
                <a:lnTo>
                  <a:pt x="1230899" y="479"/>
                </a:lnTo>
                <a:lnTo>
                  <a:pt x="1230899" y="0"/>
                </a:lnTo>
                <a:lnTo>
                  <a:pt x="5060771" y="0"/>
                </a:lnTo>
                <a:lnTo>
                  <a:pt x="6126999" y="0"/>
                </a:lnTo>
                <a:lnTo>
                  <a:pt x="6132576" y="0"/>
                </a:lnTo>
                <a:lnTo>
                  <a:pt x="9308951" y="6858478"/>
                </a:lnTo>
                <a:lnTo>
                  <a:pt x="1884396" y="6858478"/>
                </a:lnTo>
                <a:lnTo>
                  <a:pt x="1884656" y="6857916"/>
                </a:lnTo>
                <a:lnTo>
                  <a:pt x="1230899" y="6857916"/>
                </a:lnTo>
                <a:lnTo>
                  <a:pt x="1230899" y="6858478"/>
                </a:lnTo>
                <a:lnTo>
                  <a:pt x="651890" y="6858478"/>
                </a:lnTo>
                <a:lnTo>
                  <a:pt x="6518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7DE91-8195-4792-84AA-1C0EDCF56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943" y="365125"/>
            <a:ext cx="544285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Questions Tested (2)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27A9A31-B85E-4A67-962D-458F82C71CA2}"/>
              </a:ext>
            </a:extLst>
          </p:cNvPr>
          <p:cNvSpPr txBox="1">
            <a:spLocks/>
          </p:cNvSpPr>
          <p:nvPr/>
        </p:nvSpPr>
        <p:spPr>
          <a:xfrm>
            <a:off x="7213287" y="1707621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Does discount amount have a statistically significant effect on the total amount spent in an order? If so, at what levels?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BA7FD7-99B2-4A3D-A18B-78A824164456}"/>
              </a:ext>
            </a:extLst>
          </p:cNvPr>
          <p:cNvSpPr txBox="1">
            <a:spLocks/>
          </p:cNvSpPr>
          <p:nvPr/>
        </p:nvSpPr>
        <p:spPr>
          <a:xfrm>
            <a:off x="7213286" y="3085142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discounting an order </a:t>
            </a:r>
            <a:r>
              <a:rPr lang="en-US" sz="2000" b="1" dirty="0"/>
              <a:t>does not </a:t>
            </a:r>
            <a:r>
              <a:rPr lang="en-US" sz="2000" dirty="0"/>
              <a:t>have an affect on how much is spent in total.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610D402-8466-4E57-AE86-E40C44C4F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16" y="1740550"/>
            <a:ext cx="5684061" cy="3895557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098790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n animal&#10;&#10;Description automatically generated">
            <a:extLst>
              <a:ext uri="{FF2B5EF4-FFF2-40B4-BE49-F238E27FC236}">
                <a16:creationId xmlns:a16="http://schemas.microsoft.com/office/drawing/2014/main" id="{61F459E1-CBEE-436F-9387-3F21FD807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87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AAC60-6310-4020-B37E-B5D7D85CE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b="1" dirty="0"/>
              <a:t>Questions Tested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E97C1-4CCF-4F6B-8AE4-3D1792D45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14061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Does the region in which a product is sold have a significant effect on the quantity of a product in an order? If so, at what region buys the most?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CB4B82-BF18-4AE5-B46F-749D9FC143FC}"/>
              </a:ext>
            </a:extLst>
          </p:cNvPr>
          <p:cNvSpPr txBox="1">
            <a:spLocks/>
          </p:cNvSpPr>
          <p:nvPr/>
        </p:nvSpPr>
        <p:spPr>
          <a:xfrm>
            <a:off x="804672" y="3575649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the purchasing region </a:t>
            </a:r>
            <a:r>
              <a:rPr lang="en-US" sz="2000" b="1" dirty="0"/>
              <a:t>does not </a:t>
            </a:r>
            <a:r>
              <a:rPr lang="en-US" sz="2000" dirty="0"/>
              <a:t>have an affect on how much is ordered in total.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C2F8E78-6DBC-4C22-89B1-B6F4912F5D74}"/>
              </a:ext>
            </a:extLst>
          </p:cNvPr>
          <p:cNvSpPr txBox="1">
            <a:spLocks/>
          </p:cNvSpPr>
          <p:nvPr/>
        </p:nvSpPr>
        <p:spPr>
          <a:xfrm>
            <a:off x="804672" y="5100840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Inter-regionally our test found the same result.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743EE327-C784-4038-A5FD-42929CB3C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5810" y="1526292"/>
            <a:ext cx="5191509" cy="4585749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3967207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7186D0-1806-4FC6-AACA-CAA784A5E3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88"/>
          <a:stretch/>
        </p:blipFill>
        <p:spPr>
          <a:xfrm>
            <a:off x="20" y="10"/>
            <a:ext cx="6176054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3CBE267-1877-479F-82F0-E4BAA5BC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454423" y="0"/>
            <a:ext cx="9737577" cy="6858478"/>
          </a:xfrm>
          <a:custGeom>
            <a:avLst/>
            <a:gdLst>
              <a:gd name="connsiteX0" fmla="*/ 0 w 9737577"/>
              <a:gd name="connsiteY0" fmla="*/ 0 h 6858478"/>
              <a:gd name="connsiteX1" fmla="*/ 268876 w 9737577"/>
              <a:gd name="connsiteY1" fmla="*/ 0 h 6858478"/>
              <a:gd name="connsiteX2" fmla="*/ 1554480 w 9737577"/>
              <a:gd name="connsiteY2" fmla="*/ 0 h 6858478"/>
              <a:gd name="connsiteX3" fmla="*/ 5489397 w 9737577"/>
              <a:gd name="connsiteY3" fmla="*/ 0 h 6858478"/>
              <a:gd name="connsiteX4" fmla="*/ 6555625 w 9737577"/>
              <a:gd name="connsiteY4" fmla="*/ 0 h 6858478"/>
              <a:gd name="connsiteX5" fmla="*/ 6561202 w 9737577"/>
              <a:gd name="connsiteY5" fmla="*/ 0 h 6858478"/>
              <a:gd name="connsiteX6" fmla="*/ 9737577 w 9737577"/>
              <a:gd name="connsiteY6" fmla="*/ 6858478 h 6858478"/>
              <a:gd name="connsiteX7" fmla="*/ 2313022 w 9737577"/>
              <a:gd name="connsiteY7" fmla="*/ 6858478 h 6858478"/>
              <a:gd name="connsiteX8" fmla="*/ 2313282 w 9737577"/>
              <a:gd name="connsiteY8" fmla="*/ 6857916 h 6858478"/>
              <a:gd name="connsiteX9" fmla="*/ 1554480 w 9737577"/>
              <a:gd name="connsiteY9" fmla="*/ 6857916 h 6858478"/>
              <a:gd name="connsiteX10" fmla="*/ 1554480 w 9737577"/>
              <a:gd name="connsiteY10" fmla="*/ 6858000 h 6858478"/>
              <a:gd name="connsiteX11" fmla="*/ 0 w 9737577"/>
              <a:gd name="connsiteY11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37577" h="6858478">
                <a:moveTo>
                  <a:pt x="0" y="0"/>
                </a:moveTo>
                <a:lnTo>
                  <a:pt x="268876" y="0"/>
                </a:lnTo>
                <a:lnTo>
                  <a:pt x="1554480" y="0"/>
                </a:lnTo>
                <a:lnTo>
                  <a:pt x="5489397" y="0"/>
                </a:lnTo>
                <a:lnTo>
                  <a:pt x="6555625" y="0"/>
                </a:lnTo>
                <a:lnTo>
                  <a:pt x="6561202" y="0"/>
                </a:lnTo>
                <a:lnTo>
                  <a:pt x="9737577" y="6858478"/>
                </a:lnTo>
                <a:lnTo>
                  <a:pt x="2313022" y="6858478"/>
                </a:lnTo>
                <a:lnTo>
                  <a:pt x="2313282" y="6857916"/>
                </a:lnTo>
                <a:lnTo>
                  <a:pt x="1554480" y="6857916"/>
                </a:lnTo>
                <a:lnTo>
                  <a:pt x="15544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EA12E3-1C9E-43D7-ABCC-C16A6ED4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883049" y="0"/>
            <a:ext cx="9308951" cy="6858478"/>
          </a:xfrm>
          <a:custGeom>
            <a:avLst/>
            <a:gdLst>
              <a:gd name="connsiteX0" fmla="*/ 0 w 9308951"/>
              <a:gd name="connsiteY0" fmla="*/ 0 h 6858478"/>
              <a:gd name="connsiteX1" fmla="*/ 838200 w 9308951"/>
              <a:gd name="connsiteY1" fmla="*/ 0 h 6858478"/>
              <a:gd name="connsiteX2" fmla="*/ 838200 w 9308951"/>
              <a:gd name="connsiteY2" fmla="*/ 479 h 6858478"/>
              <a:gd name="connsiteX3" fmla="*/ 1230899 w 9308951"/>
              <a:gd name="connsiteY3" fmla="*/ 479 h 6858478"/>
              <a:gd name="connsiteX4" fmla="*/ 1230899 w 9308951"/>
              <a:gd name="connsiteY4" fmla="*/ 0 h 6858478"/>
              <a:gd name="connsiteX5" fmla="*/ 5060771 w 9308951"/>
              <a:gd name="connsiteY5" fmla="*/ 0 h 6858478"/>
              <a:gd name="connsiteX6" fmla="*/ 6126999 w 9308951"/>
              <a:gd name="connsiteY6" fmla="*/ 0 h 6858478"/>
              <a:gd name="connsiteX7" fmla="*/ 6132576 w 9308951"/>
              <a:gd name="connsiteY7" fmla="*/ 0 h 6858478"/>
              <a:gd name="connsiteX8" fmla="*/ 9308951 w 9308951"/>
              <a:gd name="connsiteY8" fmla="*/ 6858478 h 6858478"/>
              <a:gd name="connsiteX9" fmla="*/ 1884396 w 9308951"/>
              <a:gd name="connsiteY9" fmla="*/ 6858478 h 6858478"/>
              <a:gd name="connsiteX10" fmla="*/ 1884656 w 9308951"/>
              <a:gd name="connsiteY10" fmla="*/ 6857916 h 6858478"/>
              <a:gd name="connsiteX11" fmla="*/ 1230899 w 9308951"/>
              <a:gd name="connsiteY11" fmla="*/ 6857916 h 6858478"/>
              <a:gd name="connsiteX12" fmla="*/ 1230899 w 9308951"/>
              <a:gd name="connsiteY12" fmla="*/ 6858478 h 6858478"/>
              <a:gd name="connsiteX13" fmla="*/ 651890 w 9308951"/>
              <a:gd name="connsiteY13" fmla="*/ 6858478 h 6858478"/>
              <a:gd name="connsiteX14" fmla="*/ 651890 w 9308951"/>
              <a:gd name="connsiteY14" fmla="*/ 6858000 h 6858478"/>
              <a:gd name="connsiteX15" fmla="*/ 0 w 9308951"/>
              <a:gd name="connsiteY15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308951" h="6858478">
                <a:moveTo>
                  <a:pt x="0" y="0"/>
                </a:moveTo>
                <a:lnTo>
                  <a:pt x="838200" y="0"/>
                </a:lnTo>
                <a:lnTo>
                  <a:pt x="838200" y="479"/>
                </a:lnTo>
                <a:lnTo>
                  <a:pt x="1230899" y="479"/>
                </a:lnTo>
                <a:lnTo>
                  <a:pt x="1230899" y="0"/>
                </a:lnTo>
                <a:lnTo>
                  <a:pt x="5060771" y="0"/>
                </a:lnTo>
                <a:lnTo>
                  <a:pt x="6126999" y="0"/>
                </a:lnTo>
                <a:lnTo>
                  <a:pt x="6132576" y="0"/>
                </a:lnTo>
                <a:lnTo>
                  <a:pt x="9308951" y="6858478"/>
                </a:lnTo>
                <a:lnTo>
                  <a:pt x="1884396" y="6858478"/>
                </a:lnTo>
                <a:lnTo>
                  <a:pt x="1884656" y="6857916"/>
                </a:lnTo>
                <a:lnTo>
                  <a:pt x="1230899" y="6857916"/>
                </a:lnTo>
                <a:lnTo>
                  <a:pt x="1230899" y="6858478"/>
                </a:lnTo>
                <a:lnTo>
                  <a:pt x="651890" y="6858478"/>
                </a:lnTo>
                <a:lnTo>
                  <a:pt x="6518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7DE91-8195-4792-84AA-1C0EDCF56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943" y="365125"/>
            <a:ext cx="544285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Questions Tested (4)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27A9A31-B85E-4A67-962D-458F82C71CA2}"/>
              </a:ext>
            </a:extLst>
          </p:cNvPr>
          <p:cNvSpPr txBox="1">
            <a:spLocks/>
          </p:cNvSpPr>
          <p:nvPr/>
        </p:nvSpPr>
        <p:spPr>
          <a:xfrm>
            <a:off x="7213287" y="1707621"/>
            <a:ext cx="3941499" cy="1503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Does whether the company always keeps a product in stock have any significant effect on the total amount spent in an order? If so, is there any optimal level?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BA7FD7-99B2-4A3D-A18B-78A824164456}"/>
              </a:ext>
            </a:extLst>
          </p:cNvPr>
          <p:cNvSpPr txBox="1">
            <a:spLocks/>
          </p:cNvSpPr>
          <p:nvPr/>
        </p:nvSpPr>
        <p:spPr>
          <a:xfrm>
            <a:off x="7213287" y="3504528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always keeping an item in stock </a:t>
            </a:r>
            <a:r>
              <a:rPr lang="en-US" sz="2000" b="1" dirty="0"/>
              <a:t>does </a:t>
            </a:r>
            <a:r>
              <a:rPr lang="en-US" sz="2000" dirty="0"/>
              <a:t>have an affect on how much is spent in total on an order.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559291A-3463-41B2-A08A-31017216F31B}"/>
              </a:ext>
            </a:extLst>
          </p:cNvPr>
          <p:cNvSpPr txBox="1">
            <a:spLocks/>
          </p:cNvSpPr>
          <p:nvPr/>
        </p:nvSpPr>
        <p:spPr>
          <a:xfrm>
            <a:off x="7213286" y="4880538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Items reordered at 0 and 15 units left proved to be significant.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7EB6433-2164-4763-9E21-E9AE4C3A6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98" y="1538477"/>
            <a:ext cx="4852144" cy="4312308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2279399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n animal&#10;&#10;Description automatically generated">
            <a:extLst>
              <a:ext uri="{FF2B5EF4-FFF2-40B4-BE49-F238E27FC236}">
                <a16:creationId xmlns:a16="http://schemas.microsoft.com/office/drawing/2014/main" id="{61F459E1-CBEE-436F-9387-3F21FD807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87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AAC60-6310-4020-B37E-B5D7D85CE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b="1" dirty="0"/>
              <a:t>Questions Tested (5a)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E97C1-4CCF-4F6B-8AE4-3D1792D45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2"/>
            <a:ext cx="3941499" cy="1206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Does the sales representative making the deal have a significant effect on the </a:t>
            </a:r>
            <a:r>
              <a:rPr lang="en-US" sz="2000" u="sng" dirty="0"/>
              <a:t>quantity</a:t>
            </a:r>
            <a:r>
              <a:rPr lang="en-US" sz="2000" dirty="0"/>
              <a:t> of product ordered? What about total spent?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CB4B82-BF18-4AE5-B46F-749D9FC143FC}"/>
              </a:ext>
            </a:extLst>
          </p:cNvPr>
          <p:cNvSpPr txBox="1">
            <a:spLocks/>
          </p:cNvSpPr>
          <p:nvPr/>
        </p:nvSpPr>
        <p:spPr>
          <a:xfrm>
            <a:off x="804672" y="3428761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the corresponding sales rep </a:t>
            </a:r>
            <a:r>
              <a:rPr lang="en-US" sz="2000" b="1" dirty="0"/>
              <a:t>does not </a:t>
            </a:r>
            <a:r>
              <a:rPr lang="en-US" sz="2000" dirty="0"/>
              <a:t>influence how much is ordered in total.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8688502-6129-408B-AD1D-8CB69A067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921" y="1540579"/>
            <a:ext cx="5783922" cy="3987072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4944052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n animal&#10;&#10;Description automatically generated">
            <a:extLst>
              <a:ext uri="{FF2B5EF4-FFF2-40B4-BE49-F238E27FC236}">
                <a16:creationId xmlns:a16="http://schemas.microsoft.com/office/drawing/2014/main" id="{61F459E1-CBEE-436F-9387-3F21FD807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87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AAC60-6310-4020-B37E-B5D7D85CE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b="1" dirty="0"/>
              <a:t>Questions Tested (5b)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E97C1-4CCF-4F6B-8AE4-3D1792D45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2"/>
            <a:ext cx="3941499" cy="1206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Does the sales representative making the deal have a significant effect on the quantity of product ordered? What about </a:t>
            </a:r>
            <a:r>
              <a:rPr lang="en-US" sz="2000" u="sng" dirty="0"/>
              <a:t>total spent</a:t>
            </a:r>
            <a:r>
              <a:rPr lang="en-US" sz="2000" dirty="0"/>
              <a:t>?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CB4B82-BF18-4AE5-B46F-749D9FC143FC}"/>
              </a:ext>
            </a:extLst>
          </p:cNvPr>
          <p:cNvSpPr txBox="1">
            <a:spLocks/>
          </p:cNvSpPr>
          <p:nvPr/>
        </p:nvSpPr>
        <p:spPr>
          <a:xfrm>
            <a:off x="804672" y="3428761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the corresponding sales rep </a:t>
            </a:r>
            <a:r>
              <a:rPr lang="en-US" sz="2000" b="1" dirty="0"/>
              <a:t>does </a:t>
            </a:r>
            <a:r>
              <a:rPr lang="en-US" sz="2000" dirty="0"/>
              <a:t>influence how much is spent in total.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106EF77-E22A-4778-AECF-5AE18D4F2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669" y="1540580"/>
            <a:ext cx="5820910" cy="3987071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209763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691</Words>
  <Application>Microsoft Office PowerPoint</Application>
  <PresentationFormat>Widescreen</PresentationFormat>
  <Paragraphs>65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Module 3 Project Executive Summary</vt:lpstr>
      <vt:lpstr>Target(s)</vt:lpstr>
      <vt:lpstr>Scope/Database</vt:lpstr>
      <vt:lpstr>Questions Tested (1)</vt:lpstr>
      <vt:lpstr>Questions Tested (2)</vt:lpstr>
      <vt:lpstr>Questions Tested (3)</vt:lpstr>
      <vt:lpstr>Questions Tested (4)</vt:lpstr>
      <vt:lpstr>Questions Tested (5a)</vt:lpstr>
      <vt:lpstr>Questions Tested (5b)</vt:lpstr>
      <vt:lpstr>Conclusions</vt:lpstr>
      <vt:lpstr>Conclusions</vt:lpstr>
      <vt:lpstr>Future stuff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3 Project Executive Summary</dc:title>
  <dc:creator>Darius Fuller</dc:creator>
  <cp:lastModifiedBy>Darius Fuller</cp:lastModifiedBy>
  <cp:revision>8</cp:revision>
  <dcterms:created xsi:type="dcterms:W3CDTF">2020-02-25T03:57:33Z</dcterms:created>
  <dcterms:modified xsi:type="dcterms:W3CDTF">2020-03-02T21:23:36Z</dcterms:modified>
</cp:coreProperties>
</file>